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45"/>
  </p:notesMasterIdLst>
  <p:sldIdLst>
    <p:sldId id="278" r:id="rId5"/>
    <p:sldId id="279" r:id="rId6"/>
    <p:sldId id="283" r:id="rId7"/>
    <p:sldId id="280" r:id="rId8"/>
    <p:sldId id="318" r:id="rId9"/>
    <p:sldId id="281"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 id="300" r:id="rId26"/>
    <p:sldId id="301" r:id="rId27"/>
    <p:sldId id="302" r:id="rId28"/>
    <p:sldId id="303" r:id="rId29"/>
    <p:sldId id="304" r:id="rId30"/>
    <p:sldId id="305" r:id="rId31"/>
    <p:sldId id="306" r:id="rId32"/>
    <p:sldId id="307" r:id="rId33"/>
    <p:sldId id="308" r:id="rId34"/>
    <p:sldId id="298" r:id="rId35"/>
    <p:sldId id="321" r:id="rId36"/>
    <p:sldId id="310" r:id="rId37"/>
    <p:sldId id="311" r:id="rId38"/>
    <p:sldId id="312" r:id="rId39"/>
    <p:sldId id="313" r:id="rId40"/>
    <p:sldId id="314" r:id="rId41"/>
    <p:sldId id="315" r:id="rId42"/>
    <p:sldId id="316" r:id="rId43"/>
    <p:sldId id="31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47" d="100"/>
          <a:sy n="47" d="100"/>
        </p:scale>
        <p:origin x="62" y="8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7/9/2022</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822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023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357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581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1854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585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967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67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2667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43132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15526-7079-4B7B-987C-1B5FAE11A0FF}" type="datetime1">
              <a:rPr lang="en-US" smtClean="0"/>
              <a:t>7/9/2022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2568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t>7/9/2022</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760982"/>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9093"/>
          <a:stretch/>
        </p:blipFill>
        <p:spPr>
          <a:xfrm>
            <a:off x="-1" y="10"/>
            <a:ext cx="12192001" cy="6857990"/>
          </a:xfrm>
          <a:prstGeom prst="rect">
            <a:avLst/>
          </a:prstGeom>
        </p:spPr>
      </p:pic>
      <p:sp>
        <p:nvSpPr>
          <p:cNvPr id="7" name="Rectangle 9">
            <a:extLst>
              <a:ext uri="{FF2B5EF4-FFF2-40B4-BE49-F238E27FC236}">
                <a16:creationId xmlns:a16="http://schemas.microsoft.com/office/drawing/2014/main" id="{E702840B-BF21-4AB3-9552-AE05709A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00526" y="3236470"/>
            <a:ext cx="6829044" cy="1431984"/>
          </a:xfrm>
        </p:spPr>
        <p:txBody>
          <a:bodyPr>
            <a:normAutofit/>
          </a:bodyPr>
          <a:lstStyle/>
          <a:p>
            <a:pPr algn="r"/>
            <a:r>
              <a:rPr lang="en-US" sz="4400"/>
              <a:t>What Is Blockchain?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00525" y="4669144"/>
            <a:ext cx="6829043" cy="716529"/>
          </a:xfrm>
        </p:spPr>
        <p:txBody>
          <a:bodyPr>
            <a:normAutofit/>
          </a:bodyPr>
          <a:lstStyle/>
          <a:p>
            <a:pPr algn="r"/>
            <a:r>
              <a:rPr lang="en-US" sz="1600" dirty="0" err="1">
                <a:solidFill>
                  <a:srgbClr val="FFFFFE"/>
                </a:solidFill>
              </a:rPr>
              <a:t>Kelompok</a:t>
            </a:r>
            <a:endParaRPr lang="en-US" sz="1600" dirty="0">
              <a:solidFill>
                <a:srgbClr val="FFFFFE"/>
              </a:solidFill>
            </a:endParaRP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5D399C-54B0-940F-D659-2D515319E2F7}"/>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E2106AAC-0153-9552-F463-5077B33F5E66}"/>
              </a:ext>
            </a:extLst>
          </p:cNvPr>
          <p:cNvPicPr>
            <a:picLocks noGrp="1" noChangeAspect="1"/>
          </p:cNvPicPr>
          <p:nvPr>
            <p:ph idx="1"/>
          </p:nvPr>
        </p:nvPicPr>
        <p:blipFill rotWithShape="1">
          <a:blip r:embed="rId4"/>
          <a:srcRect t="8395"/>
          <a:stretch/>
        </p:blipFill>
        <p:spPr>
          <a:xfrm>
            <a:off x="4618374" y="1226728"/>
            <a:ext cx="6282919" cy="3589773"/>
          </a:xfrm>
          <a:prstGeom prst="rect">
            <a:avLst/>
          </a:prstGeom>
        </p:spPr>
      </p:pic>
    </p:spTree>
    <p:extLst>
      <p:ext uri="{BB962C8B-B14F-4D97-AF65-F5344CB8AC3E}">
        <p14:creationId xmlns:p14="http://schemas.microsoft.com/office/powerpoint/2010/main" val="67804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CAF-5AFF-226B-9F21-0CFBF8D0DEB9}"/>
              </a:ext>
            </a:extLst>
          </p:cNvPr>
          <p:cNvSpPr>
            <a:spLocks noGrp="1"/>
          </p:cNvSpPr>
          <p:nvPr>
            <p:ph type="title"/>
          </p:nvPr>
        </p:nvSpPr>
        <p:spPr>
          <a:xfrm>
            <a:off x="1451580" y="804520"/>
            <a:ext cx="3530157" cy="1049235"/>
          </a:xfrm>
        </p:spPr>
        <p:txBody>
          <a:bodyPr>
            <a:normAutofit/>
          </a:bodyPr>
          <a:lstStyle/>
          <a:p>
            <a:endParaRPr lang="en-US"/>
          </a:p>
        </p:txBody>
      </p:sp>
      <p:sp>
        <p:nvSpPr>
          <p:cNvPr id="9" name="Content Placeholder 8">
            <a:extLst>
              <a:ext uri="{FF2B5EF4-FFF2-40B4-BE49-F238E27FC236}">
                <a16:creationId xmlns:a16="http://schemas.microsoft.com/office/drawing/2014/main" id="{F9516BE7-7F8B-032A-B579-9FD09C521453}"/>
              </a:ext>
            </a:extLst>
          </p:cNvPr>
          <p:cNvSpPr>
            <a:spLocks noGrp="1"/>
          </p:cNvSpPr>
          <p:nvPr>
            <p:ph idx="1"/>
          </p:nvPr>
        </p:nvSpPr>
        <p:spPr>
          <a:xfrm>
            <a:off x="1451581" y="2015732"/>
            <a:ext cx="3526523" cy="3450613"/>
          </a:xfrm>
        </p:spPr>
        <p:txBody>
          <a:bodyPr>
            <a:normAutofit/>
          </a:bodyPr>
          <a:lstStyle/>
          <a:p>
            <a:endParaRPr lang="en-US"/>
          </a:p>
        </p:txBody>
      </p:sp>
      <p:grpSp>
        <p:nvGrpSpPr>
          <p:cNvPr id="12" name="Group 11">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3" name="Rectangle 12">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E9EC253C-ECEA-28EC-21AB-9F697BBB35DD}"/>
              </a:ext>
            </a:extLst>
          </p:cNvPr>
          <p:cNvPicPr>
            <a:picLocks noChangeAspect="1"/>
          </p:cNvPicPr>
          <p:nvPr/>
        </p:nvPicPr>
        <p:blipFill>
          <a:blip r:embed="rId3"/>
          <a:stretch>
            <a:fillRect/>
          </a:stretch>
        </p:blipFill>
        <p:spPr>
          <a:xfrm>
            <a:off x="6093926" y="1982663"/>
            <a:ext cx="4821551" cy="2133536"/>
          </a:xfrm>
          <a:prstGeom prst="rect">
            <a:avLst/>
          </a:prstGeom>
        </p:spPr>
      </p:pic>
    </p:spTree>
    <p:extLst>
      <p:ext uri="{BB962C8B-B14F-4D97-AF65-F5344CB8AC3E}">
        <p14:creationId xmlns:p14="http://schemas.microsoft.com/office/powerpoint/2010/main" val="138835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1"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243912-E86D-81D2-A0F0-29ACE044FA1E}"/>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419FE87A-70BC-20FB-186F-93B2AB25D116}"/>
              </a:ext>
            </a:extLst>
          </p:cNvPr>
          <p:cNvPicPr>
            <a:picLocks noGrp="1" noChangeAspect="1"/>
          </p:cNvPicPr>
          <p:nvPr>
            <p:ph idx="1"/>
          </p:nvPr>
        </p:nvPicPr>
        <p:blipFill>
          <a:blip r:embed="rId4"/>
          <a:stretch>
            <a:fillRect/>
          </a:stretch>
        </p:blipFill>
        <p:spPr>
          <a:xfrm>
            <a:off x="4618374" y="1918506"/>
            <a:ext cx="6282919" cy="2261850"/>
          </a:xfrm>
          <a:prstGeom prst="rect">
            <a:avLst/>
          </a:prstGeom>
        </p:spPr>
      </p:pic>
    </p:spTree>
    <p:extLst>
      <p:ext uri="{BB962C8B-B14F-4D97-AF65-F5344CB8AC3E}">
        <p14:creationId xmlns:p14="http://schemas.microsoft.com/office/powerpoint/2010/main" val="406227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72E40F-9238-DB1D-AD83-AF96C99A8AD1}"/>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1421696B-BE27-5BC6-D1BA-88B393B8D648}"/>
              </a:ext>
            </a:extLst>
          </p:cNvPr>
          <p:cNvPicPr>
            <a:picLocks noGrp="1" noChangeAspect="1"/>
          </p:cNvPicPr>
          <p:nvPr>
            <p:ph idx="1"/>
          </p:nvPr>
        </p:nvPicPr>
        <p:blipFill>
          <a:blip r:embed="rId4"/>
          <a:stretch>
            <a:fillRect/>
          </a:stretch>
        </p:blipFill>
        <p:spPr>
          <a:xfrm>
            <a:off x="4618374" y="1517969"/>
            <a:ext cx="6282919" cy="3062923"/>
          </a:xfrm>
          <a:prstGeom prst="rect">
            <a:avLst/>
          </a:prstGeom>
        </p:spPr>
      </p:pic>
    </p:spTree>
    <p:extLst>
      <p:ext uri="{BB962C8B-B14F-4D97-AF65-F5344CB8AC3E}">
        <p14:creationId xmlns:p14="http://schemas.microsoft.com/office/powerpoint/2010/main" val="72028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E23284-D1AC-8083-F699-2E772E9194B2}"/>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A127302F-39FC-7DD3-DCBB-1AF74C828552}"/>
              </a:ext>
            </a:extLst>
          </p:cNvPr>
          <p:cNvPicPr>
            <a:picLocks noGrp="1" noChangeAspect="1"/>
          </p:cNvPicPr>
          <p:nvPr>
            <p:ph idx="1"/>
          </p:nvPr>
        </p:nvPicPr>
        <p:blipFill>
          <a:blip r:embed="rId4"/>
          <a:stretch>
            <a:fillRect/>
          </a:stretch>
        </p:blipFill>
        <p:spPr>
          <a:xfrm>
            <a:off x="4618374" y="1525823"/>
            <a:ext cx="6282919" cy="3047215"/>
          </a:xfrm>
          <a:prstGeom prst="rect">
            <a:avLst/>
          </a:prstGeom>
        </p:spPr>
      </p:pic>
    </p:spTree>
    <p:extLst>
      <p:ext uri="{BB962C8B-B14F-4D97-AF65-F5344CB8AC3E}">
        <p14:creationId xmlns:p14="http://schemas.microsoft.com/office/powerpoint/2010/main" val="3099900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B55CA-6490-6B66-8CE0-C8A9957531AC}"/>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1D5E28B8-FEFC-92E0-5B19-F6C79B83A257}"/>
              </a:ext>
            </a:extLst>
          </p:cNvPr>
          <p:cNvPicPr>
            <a:picLocks noGrp="1" noChangeAspect="1"/>
          </p:cNvPicPr>
          <p:nvPr>
            <p:ph idx="1"/>
          </p:nvPr>
        </p:nvPicPr>
        <p:blipFill>
          <a:blip r:embed="rId4"/>
          <a:stretch>
            <a:fillRect/>
          </a:stretch>
        </p:blipFill>
        <p:spPr>
          <a:xfrm>
            <a:off x="4618374" y="1517969"/>
            <a:ext cx="6282919" cy="3062923"/>
          </a:xfrm>
          <a:prstGeom prst="rect">
            <a:avLst/>
          </a:prstGeom>
        </p:spPr>
      </p:pic>
    </p:spTree>
    <p:extLst>
      <p:ext uri="{BB962C8B-B14F-4D97-AF65-F5344CB8AC3E}">
        <p14:creationId xmlns:p14="http://schemas.microsoft.com/office/powerpoint/2010/main" val="334541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A29FBD-3BA8-C67F-7E1D-9D598AFC70B4}"/>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C02AE694-3E8C-4B4E-85DD-4651E3503952}"/>
              </a:ext>
            </a:extLst>
          </p:cNvPr>
          <p:cNvPicPr>
            <a:picLocks noGrp="1" noChangeAspect="1"/>
          </p:cNvPicPr>
          <p:nvPr>
            <p:ph idx="1"/>
          </p:nvPr>
        </p:nvPicPr>
        <p:blipFill>
          <a:blip r:embed="rId4"/>
          <a:stretch>
            <a:fillRect/>
          </a:stretch>
        </p:blipFill>
        <p:spPr>
          <a:xfrm>
            <a:off x="4618374" y="1517969"/>
            <a:ext cx="6282919" cy="3062923"/>
          </a:xfrm>
          <a:prstGeom prst="rect">
            <a:avLst/>
          </a:prstGeom>
        </p:spPr>
      </p:pic>
    </p:spTree>
    <p:extLst>
      <p:ext uri="{BB962C8B-B14F-4D97-AF65-F5344CB8AC3E}">
        <p14:creationId xmlns:p14="http://schemas.microsoft.com/office/powerpoint/2010/main" val="422997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1BBA15-5D97-25DC-27C0-791BDF4BB281}"/>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application, Teams&#10;&#10;Description automatically generated">
            <a:extLst>
              <a:ext uri="{FF2B5EF4-FFF2-40B4-BE49-F238E27FC236}">
                <a16:creationId xmlns:a16="http://schemas.microsoft.com/office/drawing/2014/main" id="{FE71619C-0CA7-B8F8-EFE8-CC3C2BF18769}"/>
              </a:ext>
            </a:extLst>
          </p:cNvPr>
          <p:cNvPicPr>
            <a:picLocks noGrp="1" noChangeAspect="1"/>
          </p:cNvPicPr>
          <p:nvPr>
            <p:ph idx="1"/>
          </p:nvPr>
        </p:nvPicPr>
        <p:blipFill>
          <a:blip r:embed="rId4"/>
          <a:stretch>
            <a:fillRect/>
          </a:stretch>
        </p:blipFill>
        <p:spPr>
          <a:xfrm>
            <a:off x="4618374" y="1423725"/>
            <a:ext cx="6282919" cy="3251411"/>
          </a:xfrm>
          <a:prstGeom prst="rect">
            <a:avLst/>
          </a:prstGeom>
        </p:spPr>
      </p:pic>
    </p:spTree>
    <p:extLst>
      <p:ext uri="{BB962C8B-B14F-4D97-AF65-F5344CB8AC3E}">
        <p14:creationId xmlns:p14="http://schemas.microsoft.com/office/powerpoint/2010/main" val="72159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B1EDDB7-E750-36B5-AE99-E97AB56B379F}"/>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A6C7DF6B-3B14-69A0-D46D-7E6C3018CC46}"/>
              </a:ext>
            </a:extLst>
          </p:cNvPr>
          <p:cNvPicPr>
            <a:picLocks noGrp="1" noChangeAspect="1"/>
          </p:cNvPicPr>
          <p:nvPr>
            <p:ph idx="1"/>
          </p:nvPr>
        </p:nvPicPr>
        <p:blipFill>
          <a:blip r:embed="rId4"/>
          <a:stretch>
            <a:fillRect/>
          </a:stretch>
        </p:blipFill>
        <p:spPr>
          <a:xfrm>
            <a:off x="4618374" y="1258799"/>
            <a:ext cx="6282919" cy="3581264"/>
          </a:xfrm>
          <a:prstGeom prst="rect">
            <a:avLst/>
          </a:prstGeom>
        </p:spPr>
      </p:pic>
    </p:spTree>
    <p:extLst>
      <p:ext uri="{BB962C8B-B14F-4D97-AF65-F5344CB8AC3E}">
        <p14:creationId xmlns:p14="http://schemas.microsoft.com/office/powerpoint/2010/main" val="306653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0A12A8-2340-521A-1A59-2CB1685149E2}"/>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1E1E483D-FEBE-0FB1-76EF-200DF29F3F16}"/>
              </a:ext>
            </a:extLst>
          </p:cNvPr>
          <p:cNvPicPr>
            <a:picLocks noGrp="1" noChangeAspect="1"/>
          </p:cNvPicPr>
          <p:nvPr>
            <p:ph idx="1"/>
          </p:nvPr>
        </p:nvPicPr>
        <p:blipFill>
          <a:blip r:embed="rId4"/>
          <a:stretch>
            <a:fillRect/>
          </a:stretch>
        </p:blipFill>
        <p:spPr>
          <a:xfrm>
            <a:off x="4618374" y="1368750"/>
            <a:ext cx="6282919" cy="3361361"/>
          </a:xfrm>
          <a:prstGeom prst="rect">
            <a:avLst/>
          </a:prstGeom>
        </p:spPr>
      </p:pic>
    </p:spTree>
    <p:extLst>
      <p:ext uri="{BB962C8B-B14F-4D97-AF65-F5344CB8AC3E}">
        <p14:creationId xmlns:p14="http://schemas.microsoft.com/office/powerpoint/2010/main" val="136620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4968" r="-1" b="24967"/>
          <a:stretch/>
        </p:blipFill>
        <p:spPr>
          <a:xfrm>
            <a:off x="305" y="10"/>
            <a:ext cx="12191695"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130271" y="1193800"/>
            <a:ext cx="3193050" cy="4699000"/>
          </a:xfrm>
        </p:spPr>
        <p:txBody>
          <a:bodyPr anchor="ctr">
            <a:normAutofit/>
          </a:bodyPr>
          <a:lstStyle/>
          <a:p>
            <a:r>
              <a:rPr lang="en-US"/>
              <a:t>Bitcoin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76636" y="1193800"/>
            <a:ext cx="6085091" cy="4699000"/>
          </a:xfrm>
        </p:spPr>
        <p:txBody>
          <a:bodyPr anchor="ctr">
            <a:normAutofit/>
          </a:bodyPr>
          <a:lstStyle/>
          <a:p>
            <a:pPr marL="36900" lvl="0" indent="0">
              <a:buNone/>
            </a:pPr>
            <a:r>
              <a:rPr lang="en-US" dirty="0" err="1"/>
              <a:t>merupakan</a:t>
            </a:r>
            <a:r>
              <a:rPr lang="en-US" dirty="0"/>
              <a:t> salah </a:t>
            </a:r>
            <a:r>
              <a:rPr lang="en-US" dirty="0" err="1"/>
              <a:t>satu</a:t>
            </a:r>
            <a:r>
              <a:rPr lang="en-US" dirty="0"/>
              <a:t> </a:t>
            </a:r>
            <a:r>
              <a:rPr lang="en-US" dirty="0" err="1"/>
              <a:t>protokol</a:t>
            </a:r>
            <a:r>
              <a:rPr lang="en-US" dirty="0"/>
              <a:t> </a:t>
            </a:r>
            <a:r>
              <a:rPr lang="en-US" dirty="0" err="1"/>
              <a:t>pertama</a:t>
            </a:r>
            <a:r>
              <a:rPr lang="en-US" dirty="0"/>
              <a:t> yang </a:t>
            </a:r>
            <a:r>
              <a:rPr lang="en-US" dirty="0" err="1"/>
              <a:t>menggunakan</a:t>
            </a:r>
            <a:r>
              <a:rPr lang="en-US" dirty="0"/>
              <a:t> </a:t>
            </a:r>
            <a:r>
              <a:rPr lang="en-US" dirty="0" err="1"/>
              <a:t>teknologi</a:t>
            </a:r>
            <a:r>
              <a:rPr lang="en-US" dirty="0"/>
              <a:t> </a:t>
            </a:r>
            <a:r>
              <a:rPr lang="en-US" dirty="0" err="1"/>
              <a:t>revolusioner</a:t>
            </a:r>
            <a:r>
              <a:rPr lang="en-US" dirty="0"/>
              <a:t> yang </a:t>
            </a:r>
            <a:r>
              <a:rPr lang="en-US" dirty="0" err="1"/>
              <a:t>disebut</a:t>
            </a:r>
            <a:r>
              <a:rPr lang="en-US" dirty="0"/>
              <a:t> </a:t>
            </a:r>
            <a:r>
              <a:rPr lang="en-US" dirty="0" err="1"/>
              <a:t>dengan</a:t>
            </a:r>
            <a:r>
              <a:rPr lang="en-US" dirty="0"/>
              <a:t> blockchain.</a:t>
            </a:r>
          </a:p>
          <a:p>
            <a:pPr marL="36900" lvl="0" indent="0">
              <a:buNone/>
            </a:pPr>
            <a:r>
              <a:rPr lang="en-US" dirty="0" err="1"/>
              <a:t>Buku</a:t>
            </a:r>
            <a:r>
              <a:rPr lang="en-US" dirty="0"/>
              <a:t> </a:t>
            </a:r>
            <a:r>
              <a:rPr lang="en-US" dirty="0" err="1"/>
              <a:t>putih</a:t>
            </a:r>
            <a:r>
              <a:rPr lang="en-US" dirty="0"/>
              <a:t> Bitcoin </a:t>
            </a:r>
            <a:r>
              <a:rPr lang="en-US" dirty="0" err="1"/>
              <a:t>dibuat</a:t>
            </a:r>
            <a:r>
              <a:rPr lang="en-US" dirty="0"/>
              <a:t> oleh pseudo </a:t>
            </a:r>
            <a:r>
              <a:rPr lang="en-US" dirty="0" err="1"/>
              <a:t>anonim</a:t>
            </a:r>
            <a:r>
              <a:rPr lang="en-US" dirty="0"/>
              <a:t> Satoshi Nakamoto, dan </a:t>
            </a:r>
            <a:r>
              <a:rPr lang="en-US" dirty="0" err="1"/>
              <a:t>menguraikan</a:t>
            </a:r>
            <a:r>
              <a:rPr lang="en-US" dirty="0"/>
              <a:t> </a:t>
            </a:r>
            <a:r>
              <a:rPr lang="en-US" dirty="0" err="1"/>
              <a:t>bagaimana</a:t>
            </a:r>
            <a:r>
              <a:rPr lang="en-US" dirty="0"/>
              <a:t> Bitcoin </a:t>
            </a:r>
            <a:r>
              <a:rPr lang="en-US" dirty="0" err="1"/>
              <a:t>dapat</a:t>
            </a:r>
            <a:r>
              <a:rPr lang="en-US" dirty="0"/>
              <a:t> </a:t>
            </a:r>
            <a:r>
              <a:rPr lang="en-US" dirty="0" err="1"/>
              <a:t>melakukan</a:t>
            </a:r>
            <a:r>
              <a:rPr lang="en-US" dirty="0"/>
              <a:t> </a:t>
            </a:r>
            <a:r>
              <a:rPr lang="en-US" dirty="0" err="1"/>
              <a:t>transaksi</a:t>
            </a:r>
            <a:r>
              <a:rPr lang="en-US" dirty="0"/>
              <a:t> peer to peer.</a:t>
            </a:r>
          </a:p>
          <a:p>
            <a:pPr marL="36900" lvl="0" indent="0">
              <a:buNone/>
            </a:pPr>
            <a:r>
              <a:rPr lang="en-US" dirty="0" err="1"/>
              <a:t>Dalam</a:t>
            </a:r>
            <a:r>
              <a:rPr lang="en-US" dirty="0"/>
              <a:t> </a:t>
            </a:r>
            <a:r>
              <a:rPr lang="en-US" dirty="0" err="1"/>
              <a:t>jaringan</a:t>
            </a:r>
            <a:r>
              <a:rPr lang="en-US" dirty="0"/>
              <a:t> </a:t>
            </a:r>
            <a:r>
              <a:rPr lang="en-US" dirty="0" err="1"/>
              <a:t>terdesentralisasi</a:t>
            </a:r>
            <a:r>
              <a:rPr lang="en-US" dirty="0"/>
              <a:t> </a:t>
            </a:r>
            <a:r>
              <a:rPr lang="en-US" dirty="0" err="1"/>
              <a:t>jaringan</a:t>
            </a:r>
            <a:r>
              <a:rPr lang="en-US" dirty="0"/>
              <a:t> </a:t>
            </a:r>
            <a:r>
              <a:rPr lang="en-US" dirty="0" err="1"/>
              <a:t>ini</a:t>
            </a:r>
            <a:r>
              <a:rPr lang="en-US" dirty="0"/>
              <a:t> </a:t>
            </a:r>
            <a:r>
              <a:rPr lang="en-US" dirty="0" err="1"/>
              <a:t>didukung</a:t>
            </a:r>
            <a:r>
              <a:rPr lang="en-US" dirty="0"/>
              <a:t> oleh </a:t>
            </a:r>
            <a:r>
              <a:rPr lang="en-US" dirty="0" err="1"/>
              <a:t>kriptografi</a:t>
            </a:r>
            <a:r>
              <a:rPr lang="en-US" dirty="0"/>
              <a:t>, </a:t>
            </a:r>
            <a:r>
              <a:rPr lang="en-US" dirty="0" err="1"/>
              <a:t>Tality</a:t>
            </a:r>
            <a:r>
              <a:rPr lang="en-US" dirty="0"/>
              <a:t> yang </a:t>
            </a:r>
            <a:r>
              <a:rPr lang="en-US" dirty="0" err="1"/>
              <a:t>layak</a:t>
            </a:r>
            <a:r>
              <a:rPr lang="en-US" dirty="0"/>
              <a:t>, dan </a:t>
            </a:r>
            <a:r>
              <a:rPr lang="en-US" dirty="0" err="1"/>
              <a:t>memungkinkan</a:t>
            </a:r>
            <a:r>
              <a:rPr lang="en-US" dirty="0"/>
              <a:t> orang </a:t>
            </a:r>
            <a:r>
              <a:rPr lang="en-US" dirty="0" err="1"/>
              <a:t>untuk</a:t>
            </a:r>
            <a:r>
              <a:rPr lang="en-US" dirty="0"/>
              <a:t> </a:t>
            </a:r>
            <a:r>
              <a:rPr lang="en-US" dirty="0" err="1"/>
              <a:t>terlibat</a:t>
            </a:r>
            <a:r>
              <a:rPr lang="en-US" dirty="0"/>
              <a:t> </a:t>
            </a:r>
            <a:r>
              <a:rPr lang="en-US" dirty="0" err="1"/>
              <a:t>dalam</a:t>
            </a:r>
            <a:r>
              <a:rPr lang="en-US" dirty="0"/>
              <a:t> </a:t>
            </a:r>
            <a:r>
              <a:rPr lang="en-US" dirty="0" err="1"/>
              <a:t>keuangan</a:t>
            </a:r>
            <a:r>
              <a:rPr lang="en-US" dirty="0"/>
              <a:t> </a:t>
            </a:r>
            <a:r>
              <a:rPr lang="en-US" dirty="0" err="1"/>
              <a:t>tahan</a:t>
            </a:r>
            <a:r>
              <a:rPr lang="en-US" dirty="0"/>
              <a:t> sensor, </a:t>
            </a:r>
            <a:r>
              <a:rPr lang="en-US" dirty="0" err="1"/>
              <a:t>dengan</a:t>
            </a:r>
            <a:r>
              <a:rPr lang="en-US" dirty="0"/>
              <a:t> </a:t>
            </a:r>
            <a:r>
              <a:rPr lang="en-US" dirty="0" err="1"/>
              <a:t>cara</a:t>
            </a:r>
            <a:r>
              <a:rPr lang="en-US" dirty="0"/>
              <a:t> yang </a:t>
            </a:r>
            <a:r>
              <a:rPr lang="en-US" dirty="0" err="1"/>
              <a:t>terdesentralisasi</a:t>
            </a:r>
            <a:r>
              <a:rPr lang="en-US" dirty="0"/>
              <a:t> </a:t>
            </a:r>
            <a:r>
              <a:rPr lang="en-US" dirty="0" err="1"/>
              <a:t>karena</a:t>
            </a:r>
            <a:r>
              <a:rPr lang="en-US" dirty="0"/>
              <a:t> </a:t>
            </a:r>
            <a:r>
              <a:rPr lang="en-US" dirty="0" err="1"/>
              <a:t>fitur-fiturnya</a:t>
            </a:r>
            <a:r>
              <a:rPr lang="en-US" dirty="0"/>
              <a:t>.</a:t>
            </a:r>
          </a:p>
        </p:txBody>
      </p:sp>
    </p:spTree>
    <p:extLst>
      <p:ext uri="{BB962C8B-B14F-4D97-AF65-F5344CB8AC3E}">
        <p14:creationId xmlns:p14="http://schemas.microsoft.com/office/powerpoint/2010/main" val="32202356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E04D34-552D-CC0A-F339-484415D82994}"/>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8DADB4E7-E652-D0A1-1502-CF518B217B77}"/>
              </a:ext>
            </a:extLst>
          </p:cNvPr>
          <p:cNvPicPr>
            <a:picLocks noGrp="1" noChangeAspect="1"/>
          </p:cNvPicPr>
          <p:nvPr>
            <p:ph idx="1"/>
          </p:nvPr>
        </p:nvPicPr>
        <p:blipFill>
          <a:blip r:embed="rId4"/>
          <a:stretch>
            <a:fillRect/>
          </a:stretch>
        </p:blipFill>
        <p:spPr>
          <a:xfrm>
            <a:off x="4618374" y="1188116"/>
            <a:ext cx="6282919" cy="3722630"/>
          </a:xfrm>
          <a:prstGeom prst="rect">
            <a:avLst/>
          </a:prstGeom>
        </p:spPr>
      </p:pic>
    </p:spTree>
    <p:extLst>
      <p:ext uri="{BB962C8B-B14F-4D97-AF65-F5344CB8AC3E}">
        <p14:creationId xmlns:p14="http://schemas.microsoft.com/office/powerpoint/2010/main" val="3819368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EAF2457-45DA-A816-C7ED-0638EA3CD840}"/>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 email&#10;&#10;Description automatically generated">
            <a:extLst>
              <a:ext uri="{FF2B5EF4-FFF2-40B4-BE49-F238E27FC236}">
                <a16:creationId xmlns:a16="http://schemas.microsoft.com/office/drawing/2014/main" id="{3972213A-4F6F-6C35-FA3D-C82B71330CBC}"/>
              </a:ext>
            </a:extLst>
          </p:cNvPr>
          <p:cNvPicPr>
            <a:picLocks noGrp="1" noChangeAspect="1"/>
          </p:cNvPicPr>
          <p:nvPr>
            <p:ph idx="1"/>
          </p:nvPr>
        </p:nvPicPr>
        <p:blipFill>
          <a:blip r:embed="rId4"/>
          <a:stretch>
            <a:fillRect/>
          </a:stretch>
        </p:blipFill>
        <p:spPr>
          <a:xfrm>
            <a:off x="4618374" y="1172409"/>
            <a:ext cx="6282919" cy="3754044"/>
          </a:xfrm>
          <a:prstGeom prst="rect">
            <a:avLst/>
          </a:prstGeom>
        </p:spPr>
      </p:pic>
    </p:spTree>
    <p:extLst>
      <p:ext uri="{BB962C8B-B14F-4D97-AF65-F5344CB8AC3E}">
        <p14:creationId xmlns:p14="http://schemas.microsoft.com/office/powerpoint/2010/main" val="2562594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7D836C7-8C3D-A6ED-E835-D0891E90FDE5}"/>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FA90E3AC-15EF-327F-31F3-3ED3DC4C58FF}"/>
              </a:ext>
            </a:extLst>
          </p:cNvPr>
          <p:cNvPicPr>
            <a:picLocks noGrp="1" noChangeAspect="1"/>
          </p:cNvPicPr>
          <p:nvPr>
            <p:ph idx="1"/>
          </p:nvPr>
        </p:nvPicPr>
        <p:blipFill>
          <a:blip r:embed="rId4"/>
          <a:stretch>
            <a:fillRect/>
          </a:stretch>
        </p:blipFill>
        <p:spPr>
          <a:xfrm>
            <a:off x="4618374" y="1156702"/>
            <a:ext cx="6282919" cy="3785458"/>
          </a:xfrm>
          <a:prstGeom prst="rect">
            <a:avLst/>
          </a:prstGeom>
        </p:spPr>
      </p:pic>
    </p:spTree>
    <p:extLst>
      <p:ext uri="{BB962C8B-B14F-4D97-AF65-F5344CB8AC3E}">
        <p14:creationId xmlns:p14="http://schemas.microsoft.com/office/powerpoint/2010/main" val="943629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ACF81D6-4672-CAA6-A867-064F7FBADF6D}"/>
              </a:ext>
            </a:extLst>
          </p:cNvPr>
          <p:cNvSpPr>
            <a:spLocks noGrp="1"/>
          </p:cNvSpPr>
          <p:nvPr>
            <p:ph type="title"/>
          </p:nvPr>
        </p:nvSpPr>
        <p:spPr>
          <a:xfrm>
            <a:off x="661251" y="1474970"/>
            <a:ext cx="2821967" cy="3144914"/>
          </a:xfrm>
        </p:spPr>
        <p:txBody>
          <a:bodyPr vert="horz" lIns="91440" tIns="45720" rIns="91440" bIns="45720" rtlCol="0" anchor="ctr">
            <a:normAutofit/>
          </a:bodyPr>
          <a:lstStyle/>
          <a:p>
            <a:endParaRPr lang="en-US"/>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4FE58C9B-A718-0175-67DE-2DA9912147F8}"/>
              </a:ext>
            </a:extLst>
          </p:cNvPr>
          <p:cNvPicPr>
            <a:picLocks noGrp="1" noChangeAspect="1"/>
          </p:cNvPicPr>
          <p:nvPr>
            <p:ph idx="1"/>
          </p:nvPr>
        </p:nvPicPr>
        <p:blipFill>
          <a:blip r:embed="rId4"/>
          <a:stretch>
            <a:fillRect/>
          </a:stretch>
        </p:blipFill>
        <p:spPr>
          <a:xfrm>
            <a:off x="4774373" y="1116345"/>
            <a:ext cx="5970921" cy="3866172"/>
          </a:xfrm>
          <a:prstGeom prst="rect">
            <a:avLst/>
          </a:prstGeom>
        </p:spPr>
      </p:pic>
    </p:spTree>
    <p:extLst>
      <p:ext uri="{BB962C8B-B14F-4D97-AF65-F5344CB8AC3E}">
        <p14:creationId xmlns:p14="http://schemas.microsoft.com/office/powerpoint/2010/main" val="849201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3"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13C6B1-70F5-A442-5B33-C8468CF84030}"/>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24"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69BE4ED-39E5-B7C9-485A-B1FEF147C11B}"/>
              </a:ext>
            </a:extLst>
          </p:cNvPr>
          <p:cNvPicPr>
            <a:picLocks noGrp="1" noChangeAspect="1"/>
          </p:cNvPicPr>
          <p:nvPr>
            <p:ph idx="1"/>
          </p:nvPr>
        </p:nvPicPr>
        <p:blipFill>
          <a:blip r:embed="rId4"/>
          <a:stretch>
            <a:fillRect/>
          </a:stretch>
        </p:blipFill>
        <p:spPr>
          <a:xfrm>
            <a:off x="4618374" y="1839969"/>
            <a:ext cx="6282919" cy="2418924"/>
          </a:xfrm>
          <a:prstGeom prst="rect">
            <a:avLst/>
          </a:prstGeom>
        </p:spPr>
      </p:pic>
    </p:spTree>
    <p:extLst>
      <p:ext uri="{BB962C8B-B14F-4D97-AF65-F5344CB8AC3E}">
        <p14:creationId xmlns:p14="http://schemas.microsoft.com/office/powerpoint/2010/main" val="2873496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3FB036-11B5-42DA-4C89-34279A2CAB94}"/>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0AAA31-7A23-43DF-13BB-4146F0875170}"/>
              </a:ext>
            </a:extLst>
          </p:cNvPr>
          <p:cNvPicPr>
            <a:picLocks noGrp="1" noChangeAspect="1"/>
          </p:cNvPicPr>
          <p:nvPr>
            <p:ph idx="1"/>
          </p:nvPr>
        </p:nvPicPr>
        <p:blipFill>
          <a:blip r:embed="rId4"/>
          <a:stretch>
            <a:fillRect/>
          </a:stretch>
        </p:blipFill>
        <p:spPr>
          <a:xfrm>
            <a:off x="4618374" y="1415872"/>
            <a:ext cx="6282919" cy="3267117"/>
          </a:xfrm>
          <a:prstGeom prst="rect">
            <a:avLst/>
          </a:prstGeom>
        </p:spPr>
      </p:pic>
    </p:spTree>
    <p:extLst>
      <p:ext uri="{BB962C8B-B14F-4D97-AF65-F5344CB8AC3E}">
        <p14:creationId xmlns:p14="http://schemas.microsoft.com/office/powerpoint/2010/main" val="233191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A875E1-0D15-B761-12C7-1808BCB426E7}"/>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FFCCA4E-998A-D147-8A2E-DDBD77D4C118}"/>
              </a:ext>
            </a:extLst>
          </p:cNvPr>
          <p:cNvPicPr>
            <a:picLocks noGrp="1" noChangeAspect="1"/>
          </p:cNvPicPr>
          <p:nvPr>
            <p:ph idx="1"/>
          </p:nvPr>
        </p:nvPicPr>
        <p:blipFill>
          <a:blip r:embed="rId4"/>
          <a:stretch>
            <a:fillRect/>
          </a:stretch>
        </p:blipFill>
        <p:spPr>
          <a:xfrm>
            <a:off x="4618374" y="1455140"/>
            <a:ext cx="6282919" cy="3188581"/>
          </a:xfrm>
          <a:prstGeom prst="rect">
            <a:avLst/>
          </a:prstGeom>
        </p:spPr>
      </p:pic>
    </p:spTree>
    <p:extLst>
      <p:ext uri="{BB962C8B-B14F-4D97-AF65-F5344CB8AC3E}">
        <p14:creationId xmlns:p14="http://schemas.microsoft.com/office/powerpoint/2010/main" val="303416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254C00-7491-9B95-9984-ABEBAF9BD90C}"/>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A3D1793-486D-E341-95D6-553CD0848B92}"/>
              </a:ext>
            </a:extLst>
          </p:cNvPr>
          <p:cNvPicPr>
            <a:picLocks noGrp="1" noChangeAspect="1"/>
          </p:cNvPicPr>
          <p:nvPr>
            <p:ph idx="1"/>
          </p:nvPr>
        </p:nvPicPr>
        <p:blipFill>
          <a:blip r:embed="rId4"/>
          <a:stretch>
            <a:fillRect/>
          </a:stretch>
        </p:blipFill>
        <p:spPr>
          <a:xfrm>
            <a:off x="4618374" y="1470847"/>
            <a:ext cx="6282919" cy="3157167"/>
          </a:xfrm>
          <a:prstGeom prst="rect">
            <a:avLst/>
          </a:prstGeom>
        </p:spPr>
      </p:pic>
    </p:spTree>
    <p:extLst>
      <p:ext uri="{BB962C8B-B14F-4D97-AF65-F5344CB8AC3E}">
        <p14:creationId xmlns:p14="http://schemas.microsoft.com/office/powerpoint/2010/main" val="4026782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531775-3C98-B924-8730-0085BE20EE60}"/>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A9D201F-27CC-1F44-2D0E-D2901DDC2258}"/>
              </a:ext>
            </a:extLst>
          </p:cNvPr>
          <p:cNvPicPr>
            <a:picLocks noGrp="1" noChangeAspect="1"/>
          </p:cNvPicPr>
          <p:nvPr>
            <p:ph idx="1"/>
          </p:nvPr>
        </p:nvPicPr>
        <p:blipFill>
          <a:blip r:embed="rId4"/>
          <a:stretch>
            <a:fillRect/>
          </a:stretch>
        </p:blipFill>
        <p:spPr>
          <a:xfrm>
            <a:off x="4618374" y="1557238"/>
            <a:ext cx="6282919" cy="2984385"/>
          </a:xfrm>
          <a:prstGeom prst="rect">
            <a:avLst/>
          </a:prstGeom>
        </p:spPr>
      </p:pic>
    </p:spTree>
    <p:extLst>
      <p:ext uri="{BB962C8B-B14F-4D97-AF65-F5344CB8AC3E}">
        <p14:creationId xmlns:p14="http://schemas.microsoft.com/office/powerpoint/2010/main" val="1206119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2F8E6E-2807-D3A1-E7AA-CBF34A7ADB3F}"/>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DA08BE80-9D71-7044-08C7-E571A0376133}"/>
              </a:ext>
            </a:extLst>
          </p:cNvPr>
          <p:cNvPicPr>
            <a:picLocks noGrp="1" noChangeAspect="1"/>
          </p:cNvPicPr>
          <p:nvPr>
            <p:ph idx="1"/>
          </p:nvPr>
        </p:nvPicPr>
        <p:blipFill>
          <a:blip r:embed="rId4"/>
          <a:stretch>
            <a:fillRect/>
          </a:stretch>
        </p:blipFill>
        <p:spPr>
          <a:xfrm>
            <a:off x="4618374" y="1651481"/>
            <a:ext cx="6282919" cy="2795900"/>
          </a:xfrm>
          <a:prstGeom prst="rect">
            <a:avLst/>
          </a:prstGeom>
        </p:spPr>
      </p:pic>
    </p:spTree>
    <p:extLst>
      <p:ext uri="{BB962C8B-B14F-4D97-AF65-F5344CB8AC3E}">
        <p14:creationId xmlns:p14="http://schemas.microsoft.com/office/powerpoint/2010/main" val="71437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AF6C-71D3-D345-F713-9C4FC9ADA9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98E10B-9D60-AAFE-86BD-0FF939BCE0B5}"/>
              </a:ext>
            </a:extLst>
          </p:cNvPr>
          <p:cNvSpPr>
            <a:spLocks noGrp="1"/>
          </p:cNvSpPr>
          <p:nvPr>
            <p:ph idx="1"/>
          </p:nvPr>
        </p:nvSpPr>
        <p:spPr/>
        <p:txBody>
          <a:bodyPr/>
          <a:lstStyle/>
          <a:p>
            <a:pPr marL="0" indent="0" algn="just">
              <a:buNone/>
            </a:pPr>
            <a:r>
              <a:rPr lang="id-ID" sz="1800" dirty="0">
                <a:effectLst/>
                <a:latin typeface="Calibri" panose="020F0502020204030204" pitchFamily="34" charset="0"/>
                <a:ea typeface="Calibri" panose="020F0502020204030204" pitchFamily="34" charset="0"/>
                <a:cs typeface="Times New Roman" panose="02020603050405020304" pitchFamily="18" charset="0"/>
              </a:rPr>
              <a:t>Pengembang Bitcoin memandang Bitcoin sebagai penyimpan nilai versus Aetherium, pengembang memandang Aetherium sebagai penyimpan nilai dan utilitas untuk memfasilitasi perjanjian terdesentralisasi ini. Sekarang, kontrak pintar di blockchain saja benar-benar luar biasa. Namun, mereka datang dengan masalah besar. Jika kita ingin perjanjian digital ini menggantikan perjanjian dalam kehidupan kita sehari-hari, mereka mungkin akan membutuhkan data dari blockchain dunia nyata sendiri yang sebenarnya tidak dapat berinteraksi dengan dan tidak dapat membaca atau mendengarkan data dari dunia nyata. Inilah yang dikenal sebagai masalah Oracle. </a:t>
            </a:r>
            <a:endParaRPr lang="en-US" dirty="0"/>
          </a:p>
        </p:txBody>
      </p:sp>
    </p:spTree>
    <p:extLst>
      <p:ext uri="{BB962C8B-B14F-4D97-AF65-F5344CB8AC3E}">
        <p14:creationId xmlns:p14="http://schemas.microsoft.com/office/powerpoint/2010/main" val="3877111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235170-41E7-BCA7-E10D-706A99B44FCD}"/>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05A6A53-3D0D-96B5-9124-A37131207923}"/>
              </a:ext>
            </a:extLst>
          </p:cNvPr>
          <p:cNvPicPr>
            <a:picLocks noGrp="1" noChangeAspect="1"/>
          </p:cNvPicPr>
          <p:nvPr>
            <p:ph idx="1"/>
          </p:nvPr>
        </p:nvPicPr>
        <p:blipFill>
          <a:blip r:embed="rId4"/>
          <a:stretch>
            <a:fillRect/>
          </a:stretch>
        </p:blipFill>
        <p:spPr>
          <a:xfrm>
            <a:off x="4618374" y="1541530"/>
            <a:ext cx="6282919" cy="3015801"/>
          </a:xfrm>
          <a:prstGeom prst="rect">
            <a:avLst/>
          </a:prstGeom>
        </p:spPr>
      </p:pic>
    </p:spTree>
    <p:extLst>
      <p:ext uri="{BB962C8B-B14F-4D97-AF65-F5344CB8AC3E}">
        <p14:creationId xmlns:p14="http://schemas.microsoft.com/office/powerpoint/2010/main" val="638553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FACBA0-3AB9-5F79-047C-A1D80EFDF6DF}"/>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426A7C-9822-9962-72A8-5C4274970421}"/>
              </a:ext>
            </a:extLst>
          </p:cNvPr>
          <p:cNvPicPr>
            <a:picLocks noGrp="1" noChangeAspect="1"/>
          </p:cNvPicPr>
          <p:nvPr>
            <p:ph idx="1"/>
          </p:nvPr>
        </p:nvPicPr>
        <p:blipFill>
          <a:blip r:embed="rId4"/>
          <a:stretch>
            <a:fillRect/>
          </a:stretch>
        </p:blipFill>
        <p:spPr>
          <a:xfrm>
            <a:off x="4618374" y="1282360"/>
            <a:ext cx="6282919" cy="3534141"/>
          </a:xfrm>
          <a:prstGeom prst="rect">
            <a:avLst/>
          </a:prstGeom>
        </p:spPr>
      </p:pic>
    </p:spTree>
    <p:extLst>
      <p:ext uri="{BB962C8B-B14F-4D97-AF65-F5344CB8AC3E}">
        <p14:creationId xmlns:p14="http://schemas.microsoft.com/office/powerpoint/2010/main" val="154968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ECDB1A-2E99-3190-1C68-92431FF488FB}"/>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D65A60C2-DBB3-A02D-9EC7-CB4A18BB3AE9}"/>
              </a:ext>
            </a:extLst>
          </p:cNvPr>
          <p:cNvPicPr>
            <a:picLocks noGrp="1" noChangeAspect="1"/>
          </p:cNvPicPr>
          <p:nvPr>
            <p:ph idx="1"/>
          </p:nvPr>
        </p:nvPicPr>
        <p:blipFill>
          <a:blip r:embed="rId4"/>
          <a:stretch>
            <a:fillRect/>
          </a:stretch>
        </p:blipFill>
        <p:spPr>
          <a:xfrm>
            <a:off x="4618374" y="1462994"/>
            <a:ext cx="6282919" cy="3172873"/>
          </a:xfrm>
          <a:prstGeom prst="rect">
            <a:avLst/>
          </a:prstGeom>
        </p:spPr>
      </p:pic>
    </p:spTree>
    <p:extLst>
      <p:ext uri="{BB962C8B-B14F-4D97-AF65-F5344CB8AC3E}">
        <p14:creationId xmlns:p14="http://schemas.microsoft.com/office/powerpoint/2010/main" val="2993367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04AFBB-2F71-D530-24AE-DEF298CFD696}"/>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 Teams&#10;&#10;Description automatically generated">
            <a:extLst>
              <a:ext uri="{FF2B5EF4-FFF2-40B4-BE49-F238E27FC236}">
                <a16:creationId xmlns:a16="http://schemas.microsoft.com/office/drawing/2014/main" id="{938A443F-270C-F482-2E8D-03EB8AFD732E}"/>
              </a:ext>
            </a:extLst>
          </p:cNvPr>
          <p:cNvPicPr>
            <a:picLocks noGrp="1" noChangeAspect="1"/>
          </p:cNvPicPr>
          <p:nvPr>
            <p:ph idx="1"/>
          </p:nvPr>
        </p:nvPicPr>
        <p:blipFill>
          <a:blip r:embed="rId4"/>
          <a:stretch>
            <a:fillRect/>
          </a:stretch>
        </p:blipFill>
        <p:spPr>
          <a:xfrm>
            <a:off x="4618374" y="1596506"/>
            <a:ext cx="6282919" cy="2905849"/>
          </a:xfrm>
          <a:prstGeom prst="rect">
            <a:avLst/>
          </a:prstGeom>
        </p:spPr>
      </p:pic>
    </p:spTree>
    <p:extLst>
      <p:ext uri="{BB962C8B-B14F-4D97-AF65-F5344CB8AC3E}">
        <p14:creationId xmlns:p14="http://schemas.microsoft.com/office/powerpoint/2010/main" val="233070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CE68DD7-169B-EB19-9189-E4BD82D88ECC}"/>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6B22E4B-389C-317E-B8EE-BEDF1F307282}"/>
              </a:ext>
            </a:extLst>
          </p:cNvPr>
          <p:cNvPicPr>
            <a:picLocks noGrp="1" noChangeAspect="1"/>
          </p:cNvPicPr>
          <p:nvPr>
            <p:ph idx="1"/>
          </p:nvPr>
        </p:nvPicPr>
        <p:blipFill>
          <a:blip r:embed="rId4"/>
          <a:stretch>
            <a:fillRect/>
          </a:stretch>
        </p:blipFill>
        <p:spPr>
          <a:xfrm>
            <a:off x="4618374" y="1572945"/>
            <a:ext cx="6282919" cy="2952971"/>
          </a:xfrm>
          <a:prstGeom prst="rect">
            <a:avLst/>
          </a:prstGeom>
        </p:spPr>
      </p:pic>
    </p:spTree>
    <p:extLst>
      <p:ext uri="{BB962C8B-B14F-4D97-AF65-F5344CB8AC3E}">
        <p14:creationId xmlns:p14="http://schemas.microsoft.com/office/powerpoint/2010/main" val="3835620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32B6D2-AD8F-4B46-1558-465C04DC35AC}"/>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D3718D0-3FDF-3B61-DCA3-24E3DDA7EE1C}"/>
              </a:ext>
            </a:extLst>
          </p:cNvPr>
          <p:cNvPicPr>
            <a:picLocks noGrp="1" noChangeAspect="1"/>
          </p:cNvPicPr>
          <p:nvPr>
            <p:ph idx="1"/>
          </p:nvPr>
        </p:nvPicPr>
        <p:blipFill>
          <a:blip r:embed="rId4"/>
          <a:stretch>
            <a:fillRect/>
          </a:stretch>
        </p:blipFill>
        <p:spPr>
          <a:xfrm>
            <a:off x="4618374" y="1730018"/>
            <a:ext cx="6282919" cy="2638826"/>
          </a:xfrm>
          <a:prstGeom prst="rect">
            <a:avLst/>
          </a:prstGeom>
        </p:spPr>
      </p:pic>
    </p:spTree>
    <p:extLst>
      <p:ext uri="{BB962C8B-B14F-4D97-AF65-F5344CB8AC3E}">
        <p14:creationId xmlns:p14="http://schemas.microsoft.com/office/powerpoint/2010/main" val="156322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78124AF-CFF4-ABA2-0F81-8A02E8BC48C1}"/>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A04484D7-C334-107B-6783-552EDF3EB406}"/>
              </a:ext>
            </a:extLst>
          </p:cNvPr>
          <p:cNvPicPr>
            <a:picLocks noGrp="1" noChangeAspect="1"/>
          </p:cNvPicPr>
          <p:nvPr>
            <p:ph idx="1"/>
          </p:nvPr>
        </p:nvPicPr>
        <p:blipFill>
          <a:blip r:embed="rId4"/>
          <a:stretch>
            <a:fillRect/>
          </a:stretch>
        </p:blipFill>
        <p:spPr>
          <a:xfrm>
            <a:off x="4618374" y="1494408"/>
            <a:ext cx="6282919" cy="3110045"/>
          </a:xfrm>
          <a:prstGeom prst="rect">
            <a:avLst/>
          </a:prstGeom>
        </p:spPr>
      </p:pic>
    </p:spTree>
    <p:extLst>
      <p:ext uri="{BB962C8B-B14F-4D97-AF65-F5344CB8AC3E}">
        <p14:creationId xmlns:p14="http://schemas.microsoft.com/office/powerpoint/2010/main" val="402620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67F8AD-0054-1B15-4F9C-D50A41EE3C04}"/>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FCA9C8B-7620-8A56-C8D4-4AB5915CC959}"/>
              </a:ext>
            </a:extLst>
          </p:cNvPr>
          <p:cNvPicPr>
            <a:picLocks noGrp="1" noChangeAspect="1"/>
          </p:cNvPicPr>
          <p:nvPr>
            <p:ph idx="1"/>
          </p:nvPr>
        </p:nvPicPr>
        <p:blipFill>
          <a:blip r:embed="rId4"/>
          <a:stretch>
            <a:fillRect/>
          </a:stretch>
        </p:blipFill>
        <p:spPr>
          <a:xfrm>
            <a:off x="4618374" y="1305920"/>
            <a:ext cx="6282919" cy="3487021"/>
          </a:xfrm>
          <a:prstGeom prst="rect">
            <a:avLst/>
          </a:prstGeom>
        </p:spPr>
      </p:pic>
    </p:spTree>
    <p:extLst>
      <p:ext uri="{BB962C8B-B14F-4D97-AF65-F5344CB8AC3E}">
        <p14:creationId xmlns:p14="http://schemas.microsoft.com/office/powerpoint/2010/main" val="1805514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34C63E-8689-08C2-B2DD-DBDBDDB22E36}"/>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FA155D3-924D-EE96-742A-E316D2D387A0}"/>
              </a:ext>
            </a:extLst>
          </p:cNvPr>
          <p:cNvPicPr>
            <a:picLocks noGrp="1" noChangeAspect="1"/>
          </p:cNvPicPr>
          <p:nvPr>
            <p:ph idx="1"/>
          </p:nvPr>
        </p:nvPicPr>
        <p:blipFill>
          <a:blip r:embed="rId4"/>
          <a:stretch>
            <a:fillRect/>
          </a:stretch>
        </p:blipFill>
        <p:spPr>
          <a:xfrm>
            <a:off x="4618374" y="1698603"/>
            <a:ext cx="6282919" cy="2701656"/>
          </a:xfrm>
          <a:prstGeom prst="rect">
            <a:avLst/>
          </a:prstGeom>
        </p:spPr>
      </p:pic>
    </p:spTree>
    <p:extLst>
      <p:ext uri="{BB962C8B-B14F-4D97-AF65-F5344CB8AC3E}">
        <p14:creationId xmlns:p14="http://schemas.microsoft.com/office/powerpoint/2010/main" val="2904755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5FBBF4-E20A-DD36-B7CA-63B1283F5D83}"/>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F19C9E-4E54-1CA1-A1CB-E3B08310AEFF}"/>
              </a:ext>
            </a:extLst>
          </p:cNvPr>
          <p:cNvPicPr>
            <a:picLocks noGrp="1" noChangeAspect="1"/>
          </p:cNvPicPr>
          <p:nvPr>
            <p:ph idx="1"/>
          </p:nvPr>
        </p:nvPicPr>
        <p:blipFill>
          <a:blip r:embed="rId4"/>
          <a:stretch>
            <a:fillRect/>
          </a:stretch>
        </p:blipFill>
        <p:spPr>
          <a:xfrm>
            <a:off x="4618374" y="1345189"/>
            <a:ext cx="6282919" cy="3408483"/>
          </a:xfrm>
          <a:prstGeom prst="rect">
            <a:avLst/>
          </a:prstGeom>
        </p:spPr>
      </p:pic>
    </p:spTree>
    <p:extLst>
      <p:ext uri="{BB962C8B-B14F-4D97-AF65-F5344CB8AC3E}">
        <p14:creationId xmlns:p14="http://schemas.microsoft.com/office/powerpoint/2010/main" val="242615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4C28-19ED-1631-713C-37A399287F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302FA2-3817-5378-D1D0-18E73085EC18}"/>
              </a:ext>
            </a:extLst>
          </p:cNvPr>
          <p:cNvSpPr>
            <a:spLocks noGrp="1"/>
          </p:cNvSpPr>
          <p:nvPr>
            <p:ph idx="1"/>
          </p:nvPr>
        </p:nvSpPr>
        <p:spPr/>
        <p:txBody>
          <a:bodyPr>
            <a:normAutofit fontScale="85000" lnSpcReduction="20000"/>
          </a:bodyPr>
          <a:lstStyle/>
          <a:p>
            <a:pPr marL="0" indent="0">
              <a:buNone/>
            </a:pPr>
            <a:r>
              <a:rPr lang="id-ID" sz="1800" dirty="0">
                <a:effectLst/>
                <a:latin typeface="Calibri" panose="020F0502020204030204" pitchFamily="34" charset="0"/>
                <a:ea typeface="Calibri" panose="020F0502020204030204" pitchFamily="34" charset="0"/>
                <a:cs typeface="Times New Roman" panose="02020603050405020304" pitchFamily="18" charset="0"/>
              </a:rPr>
              <a:t>Blockchain ini adalah sistem deterministik dan mereka deterministik dengan sengaja. Oracle adalah perangkat apa pun yang mengirimkan data ke blockchain terdesentralisasi ini atau menjalankan komputasi eksternal</a:t>
            </a:r>
            <a:r>
              <a:rPr lang="en-US" sz="1800" dirty="0">
                <a:effectLst/>
                <a:latin typeface="Calibri" panose="020F0502020204030204" pitchFamily="34" charset="0"/>
                <a:ea typeface="Calibri" panose="020F0502020204030204" pitchFamily="34" charset="0"/>
                <a:cs typeface="Times New Roman" panose="02020603050405020304" pitchFamily="18" charset="0"/>
              </a:rPr>
              <a:t>. Jadi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jaringan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Oracle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terdesentralisasi</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Calibri" panose="020F0502020204030204" pitchFamily="34" charset="0"/>
                <a:ea typeface="Calibri" panose="020F0502020204030204" pitchFamily="34" charset="0"/>
                <a:cs typeface="Times New Roman" panose="02020603050405020304" pitchFamily="18" charset="0"/>
              </a:rPr>
              <a:t>maka</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id-ID" sz="1800" dirty="0">
                <a:effectLst/>
                <a:latin typeface="Calibri" panose="020F0502020204030204" pitchFamily="34" charset="0"/>
                <a:ea typeface="Calibri" panose="020F0502020204030204" pitchFamily="34" charset="0"/>
                <a:cs typeface="Times New Roman" panose="02020603050405020304" pitchFamily="18" charset="0"/>
              </a:rPr>
              <a:t>menggunakan logika rantai akan terdesentralisasi, tetapi juga perlu data off chain dan komputasi Anda didesentralisasi, menggabungkan ini pada logika terdesentralisasi rantai.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err="1"/>
              <a:t>Dengan</a:t>
            </a:r>
            <a:r>
              <a:rPr lang="en-US" dirty="0"/>
              <a:t> off chain </a:t>
            </a:r>
            <a:r>
              <a:rPr lang="en-US" dirty="0" err="1"/>
              <a:t>ini</a:t>
            </a:r>
            <a:r>
              <a:rPr lang="en-US" dirty="0"/>
              <a:t>, data </a:t>
            </a:r>
            <a:r>
              <a:rPr lang="en-US" dirty="0" err="1"/>
              <a:t>terdesentralisasi</a:t>
            </a:r>
            <a:r>
              <a:rPr lang="en-US" dirty="0"/>
              <a:t> dan </a:t>
            </a:r>
            <a:r>
              <a:rPr lang="en-US" dirty="0" err="1"/>
              <a:t>komputasi</a:t>
            </a:r>
            <a:r>
              <a:rPr lang="en-US" dirty="0"/>
              <a:t> </a:t>
            </a:r>
            <a:r>
              <a:rPr lang="en-US" dirty="0" err="1"/>
              <a:t>terdesentralisasi</a:t>
            </a:r>
            <a:r>
              <a:rPr lang="en-US" dirty="0"/>
              <a:t> </a:t>
            </a:r>
            <a:r>
              <a:rPr lang="en-US" dirty="0" err="1"/>
              <a:t>menimbulkan</a:t>
            </a:r>
            <a:r>
              <a:rPr lang="en-US" dirty="0"/>
              <a:t> </a:t>
            </a:r>
            <a:r>
              <a:rPr lang="en-US" dirty="0" err="1"/>
              <a:t>sesuatu</a:t>
            </a:r>
            <a:r>
              <a:rPr lang="en-US" dirty="0"/>
              <a:t> yang </a:t>
            </a:r>
            <a:r>
              <a:rPr lang="en-US" dirty="0" err="1"/>
              <a:t>disebut</a:t>
            </a:r>
            <a:r>
              <a:rPr lang="en-US" dirty="0"/>
              <a:t> </a:t>
            </a:r>
            <a:r>
              <a:rPr lang="en-US" dirty="0" err="1"/>
              <a:t>kontrak</a:t>
            </a:r>
            <a:r>
              <a:rPr lang="en-US" dirty="0"/>
              <a:t> </a:t>
            </a:r>
            <a:r>
              <a:rPr lang="en-US" dirty="0" err="1"/>
              <a:t>pintar</a:t>
            </a:r>
            <a:r>
              <a:rPr lang="en-US" dirty="0"/>
              <a:t> </a:t>
            </a:r>
            <a:r>
              <a:rPr lang="en-US" dirty="0" err="1"/>
              <a:t>hibrida</a:t>
            </a:r>
            <a:r>
              <a:rPr lang="en-US" dirty="0"/>
              <a:t>. Dan </a:t>
            </a:r>
            <a:r>
              <a:rPr lang="en-US" dirty="0" err="1"/>
              <a:t>sebagian</a:t>
            </a:r>
            <a:r>
              <a:rPr lang="en-US" dirty="0"/>
              <a:t> </a:t>
            </a:r>
            <a:r>
              <a:rPr lang="en-US" dirty="0" err="1"/>
              <a:t>besar</a:t>
            </a:r>
            <a:r>
              <a:rPr lang="en-US" dirty="0"/>
              <a:t> </a:t>
            </a:r>
            <a:r>
              <a:rPr lang="en-US" dirty="0" err="1"/>
              <a:t>protokol</a:t>
            </a:r>
            <a:r>
              <a:rPr lang="en-US" dirty="0"/>
              <a:t> </a:t>
            </a:r>
            <a:r>
              <a:rPr lang="en-US" dirty="0" err="1"/>
              <a:t>terbesar</a:t>
            </a:r>
            <a:r>
              <a:rPr lang="en-US" dirty="0"/>
              <a:t> yang </a:t>
            </a:r>
            <a:r>
              <a:rPr lang="en-US" dirty="0" err="1"/>
              <a:t>berinteraksi</a:t>
            </a:r>
            <a:r>
              <a:rPr lang="en-US" dirty="0"/>
              <a:t> </a:t>
            </a:r>
            <a:r>
              <a:rPr lang="en-US" dirty="0" err="1"/>
              <a:t>dengan</a:t>
            </a:r>
            <a:r>
              <a:rPr lang="en-US" dirty="0"/>
              <a:t> </a:t>
            </a:r>
            <a:r>
              <a:rPr lang="en-US" dirty="0" err="1"/>
              <a:t>kita</a:t>
            </a:r>
            <a:r>
              <a:rPr lang="en-US" dirty="0"/>
              <a:t> </a:t>
            </a:r>
            <a:r>
              <a:rPr lang="en-US" dirty="0" err="1"/>
              <a:t>saat</a:t>
            </a:r>
            <a:r>
              <a:rPr lang="en-US" dirty="0"/>
              <a:t> </a:t>
            </a:r>
            <a:r>
              <a:rPr lang="en-US" dirty="0" err="1"/>
              <a:t>ini</a:t>
            </a:r>
            <a:r>
              <a:rPr lang="en-US" dirty="0"/>
              <a:t> </a:t>
            </a:r>
            <a:r>
              <a:rPr lang="en-US" dirty="0" err="1"/>
              <a:t>adalah</a:t>
            </a:r>
            <a:r>
              <a:rPr lang="en-US" dirty="0"/>
              <a:t> </a:t>
            </a:r>
            <a:r>
              <a:rPr lang="en-US" dirty="0" err="1"/>
              <a:t>beberapa</a:t>
            </a:r>
            <a:r>
              <a:rPr lang="en-US" dirty="0"/>
              <a:t> </a:t>
            </a:r>
            <a:r>
              <a:rPr lang="en-US" dirty="0" err="1"/>
              <a:t>jenis</a:t>
            </a:r>
            <a:r>
              <a:rPr lang="en-US" dirty="0"/>
              <a:t> </a:t>
            </a:r>
            <a:r>
              <a:rPr lang="en-US" dirty="0" err="1"/>
              <a:t>kontrak</a:t>
            </a:r>
            <a:r>
              <a:rPr lang="en-US" dirty="0"/>
              <a:t> </a:t>
            </a:r>
            <a:r>
              <a:rPr lang="en-US" dirty="0" err="1"/>
              <a:t>pintar</a:t>
            </a:r>
            <a:r>
              <a:rPr lang="en-US" dirty="0"/>
              <a:t> hybrid </a:t>
            </a:r>
            <a:r>
              <a:rPr lang="en-US" dirty="0" err="1"/>
              <a:t>atau</a:t>
            </a:r>
            <a:r>
              <a:rPr lang="en-US" dirty="0"/>
              <a:t> </a:t>
            </a:r>
            <a:r>
              <a:rPr lang="en-US" dirty="0" err="1"/>
              <a:t>berinteraksi</a:t>
            </a:r>
            <a:r>
              <a:rPr lang="en-US" dirty="0"/>
              <a:t> </a:t>
            </a:r>
            <a:r>
              <a:rPr lang="en-US" dirty="0" err="1"/>
              <a:t>dengan</a:t>
            </a:r>
            <a:r>
              <a:rPr lang="en-US" dirty="0"/>
              <a:t> </a:t>
            </a:r>
            <a:r>
              <a:rPr lang="en-US" dirty="0" err="1"/>
              <a:t>kontrak</a:t>
            </a:r>
            <a:r>
              <a:rPr lang="en-US" dirty="0"/>
              <a:t> </a:t>
            </a:r>
            <a:r>
              <a:rPr lang="en-US" dirty="0" err="1"/>
              <a:t>pintar</a:t>
            </a:r>
            <a:r>
              <a:rPr lang="en-US" dirty="0"/>
              <a:t> hybrid. </a:t>
            </a:r>
            <a:r>
              <a:rPr lang="en-US" dirty="0" err="1"/>
              <a:t>Sampai</a:t>
            </a:r>
            <a:r>
              <a:rPr lang="en-US" dirty="0"/>
              <a:t> </a:t>
            </a:r>
            <a:r>
              <a:rPr lang="en-US" dirty="0" err="1"/>
              <a:t>batas</a:t>
            </a:r>
            <a:r>
              <a:rPr lang="en-US" dirty="0"/>
              <a:t> </a:t>
            </a:r>
            <a:r>
              <a:rPr lang="en-US" dirty="0" err="1"/>
              <a:t>tertentu</a:t>
            </a:r>
            <a:r>
              <a:rPr lang="en-US" dirty="0"/>
              <a:t>, di </a:t>
            </a:r>
            <a:r>
              <a:rPr lang="en-US" dirty="0" err="1"/>
              <a:t>sinilah</a:t>
            </a:r>
            <a:r>
              <a:rPr lang="en-US" dirty="0"/>
              <a:t> </a:t>
            </a:r>
            <a:r>
              <a:rPr lang="en-US" dirty="0" err="1"/>
              <a:t>rantai</a:t>
            </a:r>
            <a:r>
              <a:rPr lang="en-US" dirty="0"/>
              <a:t> </a:t>
            </a:r>
            <a:r>
              <a:rPr lang="en-US" dirty="0" err="1"/>
              <a:t>protokol</a:t>
            </a:r>
            <a:r>
              <a:rPr lang="en-US" dirty="0"/>
              <a:t> </a:t>
            </a:r>
            <a:r>
              <a:rPr lang="en-US" dirty="0" err="1"/>
              <a:t>berperan</a:t>
            </a:r>
            <a:r>
              <a:rPr lang="en-US" dirty="0"/>
              <a:t>. </a:t>
            </a:r>
            <a:r>
              <a:rPr lang="en-US" dirty="0" err="1"/>
              <a:t>Ini</a:t>
            </a:r>
            <a:r>
              <a:rPr lang="en-US" dirty="0"/>
              <a:t> </a:t>
            </a:r>
            <a:r>
              <a:rPr lang="en-US" dirty="0" err="1"/>
              <a:t>adalah</a:t>
            </a:r>
            <a:r>
              <a:rPr lang="en-US" dirty="0"/>
              <a:t> </a:t>
            </a:r>
            <a:r>
              <a:rPr lang="en-US" dirty="0" err="1"/>
              <a:t>jaringan</a:t>
            </a:r>
            <a:r>
              <a:rPr lang="en-US" dirty="0"/>
              <a:t> Oracle modular dan </a:t>
            </a:r>
            <a:r>
              <a:rPr lang="en-US" dirty="0" err="1"/>
              <a:t>terdesentralisasi</a:t>
            </a:r>
            <a:r>
              <a:rPr lang="en-US" dirty="0"/>
              <a:t> yang </a:t>
            </a:r>
            <a:r>
              <a:rPr lang="en-US" dirty="0" err="1"/>
              <a:t>dapat</a:t>
            </a:r>
            <a:r>
              <a:rPr lang="en-US" dirty="0"/>
              <a:t> </a:t>
            </a:r>
            <a:r>
              <a:rPr lang="en-US" dirty="0" err="1"/>
              <a:t>membawa</a:t>
            </a:r>
            <a:r>
              <a:rPr lang="en-US" dirty="0"/>
              <a:t> data </a:t>
            </a:r>
            <a:r>
              <a:rPr lang="en-US" dirty="0" err="1"/>
              <a:t>eksternal</a:t>
            </a:r>
            <a:r>
              <a:rPr lang="en-US" dirty="0"/>
              <a:t> dan </a:t>
            </a:r>
            <a:r>
              <a:rPr lang="en-US" dirty="0" err="1"/>
              <a:t>komputasi</a:t>
            </a:r>
            <a:r>
              <a:rPr lang="en-US" dirty="0"/>
              <a:t> </a:t>
            </a:r>
            <a:r>
              <a:rPr lang="en-US" dirty="0" err="1"/>
              <a:t>eksternal</a:t>
            </a:r>
            <a:r>
              <a:rPr lang="en-US" dirty="0"/>
              <a:t> </a:t>
            </a:r>
            <a:r>
              <a:rPr lang="en-US" dirty="0" err="1"/>
              <a:t>ke</a:t>
            </a:r>
            <a:r>
              <a:rPr lang="en-US" dirty="0"/>
              <a:t> </a:t>
            </a:r>
            <a:r>
              <a:rPr lang="en-US" dirty="0" err="1"/>
              <a:t>dalam</a:t>
            </a:r>
            <a:r>
              <a:rPr lang="en-US" dirty="0"/>
              <a:t> </a:t>
            </a:r>
            <a:r>
              <a:rPr lang="en-US" dirty="0" err="1"/>
              <a:t>kontrak</a:t>
            </a:r>
            <a:r>
              <a:rPr lang="en-US" dirty="0"/>
              <a:t> </a:t>
            </a:r>
            <a:r>
              <a:rPr lang="en-US" dirty="0" err="1"/>
              <a:t>pintar</a:t>
            </a:r>
            <a:r>
              <a:rPr lang="en-US" dirty="0"/>
              <a:t> kami </a:t>
            </a:r>
            <a:r>
              <a:rPr lang="en-US" dirty="0" err="1"/>
              <a:t>untuk</a:t>
            </a:r>
            <a:r>
              <a:rPr lang="en-US" dirty="0"/>
              <a:t> </a:t>
            </a:r>
            <a:r>
              <a:rPr lang="en-US" dirty="0" err="1"/>
              <a:t>memastikan</a:t>
            </a:r>
            <a:r>
              <a:rPr lang="en-US" dirty="0"/>
              <a:t> </a:t>
            </a:r>
            <a:r>
              <a:rPr lang="en-US" dirty="0" err="1"/>
              <a:t>mereka</a:t>
            </a:r>
            <a:r>
              <a:rPr lang="en-US" dirty="0"/>
              <a:t> </a:t>
            </a:r>
            <a:r>
              <a:rPr lang="en-US" dirty="0" err="1"/>
              <a:t>terdesentralisasi</a:t>
            </a:r>
            <a:r>
              <a:rPr lang="en-US" dirty="0"/>
              <a:t> </a:t>
            </a:r>
            <a:r>
              <a:rPr lang="en-US" dirty="0" err="1"/>
              <a:t>dari</a:t>
            </a:r>
            <a:r>
              <a:rPr lang="en-US" dirty="0"/>
              <a:t> </a:t>
            </a:r>
            <a:r>
              <a:rPr lang="en-US" dirty="0" err="1"/>
              <a:t>ujung</a:t>
            </a:r>
            <a:r>
              <a:rPr lang="en-US" dirty="0"/>
              <a:t> </a:t>
            </a:r>
            <a:r>
              <a:rPr lang="en-US" dirty="0" err="1"/>
              <a:t>ke</a:t>
            </a:r>
            <a:r>
              <a:rPr lang="en-US" dirty="0"/>
              <a:t> </a:t>
            </a:r>
            <a:r>
              <a:rPr lang="en-US" dirty="0" err="1"/>
              <a:t>ujung</a:t>
            </a:r>
            <a:r>
              <a:rPr lang="en-US" dirty="0"/>
              <a:t>, </a:t>
            </a:r>
            <a:r>
              <a:rPr lang="en-US" dirty="0" err="1"/>
              <a:t>sambil</a:t>
            </a:r>
            <a:r>
              <a:rPr lang="en-US" dirty="0"/>
              <a:t> </a:t>
            </a:r>
            <a:r>
              <a:rPr lang="en-US" dirty="0" err="1"/>
              <a:t>memberi</a:t>
            </a:r>
            <a:r>
              <a:rPr lang="en-US" dirty="0"/>
              <a:t> </a:t>
            </a:r>
            <a:r>
              <a:rPr lang="en-US" dirty="0" err="1"/>
              <a:t>mereka</a:t>
            </a:r>
            <a:r>
              <a:rPr lang="en-US" dirty="0"/>
              <a:t> </a:t>
            </a:r>
            <a:r>
              <a:rPr lang="en-US" dirty="0" err="1"/>
              <a:t>kekayaan</a:t>
            </a:r>
            <a:r>
              <a:rPr lang="en-US" dirty="0"/>
              <a:t> </a:t>
            </a:r>
            <a:r>
              <a:rPr lang="en-US" dirty="0" err="1"/>
              <a:t>fitur</a:t>
            </a:r>
            <a:r>
              <a:rPr lang="en-US" dirty="0"/>
              <a:t> yang di </a:t>
            </a:r>
            <a:r>
              <a:rPr lang="en-US" dirty="0" err="1"/>
              <a:t>butuhkan</a:t>
            </a:r>
            <a:r>
              <a:rPr lang="en-US" dirty="0"/>
              <a:t> </a:t>
            </a:r>
            <a:r>
              <a:rPr lang="en-US" dirty="0" err="1"/>
              <a:t>untuk</a:t>
            </a:r>
            <a:r>
              <a:rPr lang="en-US" dirty="0"/>
              <a:t> </a:t>
            </a:r>
            <a:r>
              <a:rPr lang="en-US" dirty="0" err="1"/>
              <a:t>perjanjian</a:t>
            </a:r>
            <a:r>
              <a:rPr lang="en-US" dirty="0"/>
              <a:t> </a:t>
            </a:r>
            <a:r>
              <a:rPr lang="en-US" dirty="0" err="1"/>
              <a:t>ini</a:t>
            </a:r>
            <a:r>
              <a:rPr lang="en-US" dirty="0"/>
              <a:t>. </a:t>
            </a:r>
          </a:p>
        </p:txBody>
      </p:sp>
    </p:spTree>
    <p:extLst>
      <p:ext uri="{BB962C8B-B14F-4D97-AF65-F5344CB8AC3E}">
        <p14:creationId xmlns:p14="http://schemas.microsoft.com/office/powerpoint/2010/main" val="3062174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4EADE7-9BC2-885F-D5E3-B9BDC9AC7BD9}"/>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DA2BF7B-2B32-1EA5-2566-3877A7D868D4}"/>
              </a:ext>
            </a:extLst>
          </p:cNvPr>
          <p:cNvPicPr>
            <a:picLocks noGrp="1" noChangeAspect="1"/>
          </p:cNvPicPr>
          <p:nvPr>
            <p:ph idx="1"/>
          </p:nvPr>
        </p:nvPicPr>
        <p:blipFill>
          <a:blip r:embed="rId4"/>
          <a:stretch>
            <a:fillRect/>
          </a:stretch>
        </p:blipFill>
        <p:spPr>
          <a:xfrm>
            <a:off x="4618374" y="1510116"/>
            <a:ext cx="6282919" cy="3078629"/>
          </a:xfrm>
          <a:prstGeom prst="rect">
            <a:avLst/>
          </a:prstGeom>
        </p:spPr>
      </p:pic>
    </p:spTree>
    <p:extLst>
      <p:ext uri="{BB962C8B-B14F-4D97-AF65-F5344CB8AC3E}">
        <p14:creationId xmlns:p14="http://schemas.microsoft.com/office/powerpoint/2010/main" val="3745371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543A-5BEE-7C03-FA9E-D895B1C9BE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0F8B14-D875-BC9F-8383-4869D7764E27}"/>
              </a:ext>
            </a:extLst>
          </p:cNvPr>
          <p:cNvSpPr>
            <a:spLocks noGrp="1"/>
          </p:cNvSpPr>
          <p:nvPr>
            <p:ph idx="1"/>
          </p:nvPr>
        </p:nvSpPr>
        <p:spPr/>
        <p:txBody>
          <a:bodyPr/>
          <a:lstStyle/>
          <a:p>
            <a:pPr marL="0" indent="0">
              <a:buNone/>
            </a:pPr>
            <a:r>
              <a:rPr lang="id-ID" sz="1800" dirty="0">
                <a:effectLst/>
                <a:latin typeface="Calibri" panose="020F0502020204030204" pitchFamily="34" charset="0"/>
                <a:ea typeface="Calibri" panose="020F0502020204030204" pitchFamily="34" charset="0"/>
                <a:cs typeface="Times New Roman" panose="02020603050405020304" pitchFamily="18" charset="0"/>
              </a:rPr>
              <a:t>Variabel pada dasarnya adalah pemegang untuk nilai yang berbeda. Misalnya, kita dapat membuat variabel yang disebut memiliki nomor favorit untuk mewakili jika seseorang memiliki nomor favorit.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id-ID" sz="1800" dirty="0">
                <a:effectLst/>
                <a:latin typeface="Calibri" panose="020F0502020204030204" pitchFamily="34" charset="0"/>
                <a:ea typeface="Calibri" panose="020F0502020204030204" pitchFamily="34" charset="0"/>
                <a:cs typeface="Times New Roman" panose="02020603050405020304" pitchFamily="18" charset="0"/>
              </a:rPr>
              <a:t>fungsi atau metode adalah modul mandiri yang akan menjalankan beberapa set instruksi khusus untuk kita, ketika kita menyebutnya jika Anda terbiasa dengan Java, atau Python, atau JavaScript atau semacamnya fungsi itu bekerja dengan cara yang sama persis dengan fungsi yang diidentifikasi oleh fungsi kata kunci, </a:t>
            </a:r>
            <a:endParaRPr lang="en-US" dirty="0"/>
          </a:p>
        </p:txBody>
      </p:sp>
    </p:spTree>
    <p:extLst>
      <p:ext uri="{BB962C8B-B14F-4D97-AF65-F5344CB8AC3E}">
        <p14:creationId xmlns:p14="http://schemas.microsoft.com/office/powerpoint/2010/main" val="239164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2FD02-C76D-7E39-BA14-03CBCEC63532}"/>
              </a:ext>
            </a:extLst>
          </p:cNvPr>
          <p:cNvSpPr>
            <a:spLocks noGrp="1"/>
          </p:cNvSpPr>
          <p:nvPr>
            <p:ph type="title"/>
          </p:nvPr>
        </p:nvSpPr>
        <p:spPr>
          <a:xfrm>
            <a:off x="1451580" y="1474970"/>
            <a:ext cx="3529854" cy="3152742"/>
          </a:xfrm>
        </p:spPr>
        <p:txBody>
          <a:bodyPr vert="horz" lIns="91440" tIns="45720" rIns="91440" bIns="45720" rtlCol="0" anchor="ctr">
            <a:normAutofit/>
          </a:bodyPr>
          <a:lstStyle/>
          <a:p>
            <a:r>
              <a:rPr lang="en-US" sz="1400" dirty="0"/>
              <a:t>Kita </a:t>
            </a:r>
            <a:r>
              <a:rPr lang="en-US" sz="1400" dirty="0" err="1"/>
              <a:t>akan</a:t>
            </a:r>
            <a:r>
              <a:rPr lang="en-US" sz="1400" dirty="0"/>
              <a:t> </a:t>
            </a:r>
            <a:r>
              <a:rPr lang="en-US" sz="1400" dirty="0" err="1"/>
              <a:t>membuat</a:t>
            </a:r>
            <a:r>
              <a:rPr lang="en-US" sz="1400" dirty="0"/>
              <a:t> meta mask </a:t>
            </a:r>
            <a:r>
              <a:rPr lang="en-US" sz="1400" dirty="0" err="1"/>
              <a:t>baru</a:t>
            </a:r>
            <a:r>
              <a:rPr lang="en-US" sz="1400" dirty="0"/>
              <a:t>. </a:t>
            </a:r>
          </a:p>
        </p:txBody>
      </p:sp>
      <p:grpSp>
        <p:nvGrpSpPr>
          <p:cNvPr id="16" name="Group 15">
            <a:extLst>
              <a:ext uri="{FF2B5EF4-FFF2-40B4-BE49-F238E27FC236}">
                <a16:creationId xmlns:a16="http://schemas.microsoft.com/office/drawing/2014/main" id="{76CDC490-501C-4303-8DC0-BBDFD7E233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BDD2D3C3-82B5-4D7B-A1C7-E055CEAB2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D49408-82CF-4B18-BE08-197AD4718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4C99DC61-980B-DFEA-856D-E0143AE4D1E2}"/>
              </a:ext>
            </a:extLst>
          </p:cNvPr>
          <p:cNvPicPr>
            <a:picLocks noGrp="1" noChangeAspect="1"/>
          </p:cNvPicPr>
          <p:nvPr>
            <p:ph idx="1"/>
          </p:nvPr>
        </p:nvPicPr>
        <p:blipFill rotWithShape="1">
          <a:blip r:embed="rId4"/>
          <a:srcRect t="14130"/>
          <a:stretch/>
        </p:blipFill>
        <p:spPr>
          <a:xfrm>
            <a:off x="6093926" y="1474970"/>
            <a:ext cx="4821551" cy="3152741"/>
          </a:xfrm>
          <a:prstGeom prst="rect">
            <a:avLst/>
          </a:prstGeom>
        </p:spPr>
      </p:pic>
    </p:spTree>
    <p:extLst>
      <p:ext uri="{BB962C8B-B14F-4D97-AF65-F5344CB8AC3E}">
        <p14:creationId xmlns:p14="http://schemas.microsoft.com/office/powerpoint/2010/main" val="44947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CAADA5-EB5F-FDBF-7637-0F7B306CD74F}"/>
              </a:ext>
            </a:extLst>
          </p:cNvPr>
          <p:cNvSpPr>
            <a:spLocks noGrp="1"/>
          </p:cNvSpPr>
          <p:nvPr>
            <p:ph type="title"/>
          </p:nvPr>
        </p:nvSpPr>
        <p:spPr>
          <a:xfrm>
            <a:off x="659301" y="1474968"/>
            <a:ext cx="2823919" cy="1959037"/>
          </a:xfrm>
        </p:spPr>
        <p:txBody>
          <a:bodyPr vert="horz" lIns="91440" tIns="45720" rIns="91440" bIns="0" rtlCol="0" anchor="b">
            <a:normAutofit/>
          </a:bodyPr>
          <a:lstStyle/>
          <a:p>
            <a:r>
              <a:rPr lang="en-US" sz="1400" dirty="0" err="1"/>
              <a:t>Susun</a:t>
            </a:r>
            <a:r>
              <a:rPr lang="en-US" sz="1400" dirty="0"/>
              <a:t> </a:t>
            </a:r>
            <a:r>
              <a:rPr lang="en-US" sz="1400" dirty="0" err="1"/>
              <a:t>menjadi</a:t>
            </a:r>
            <a:r>
              <a:rPr lang="en-US" sz="1400" dirty="0"/>
              <a:t> </a:t>
            </a:r>
            <a:r>
              <a:rPr lang="en-US" sz="1400" dirty="0" err="1"/>
              <a:t>sebuah</a:t>
            </a:r>
            <a:r>
              <a:rPr lang="en-US" sz="1400" dirty="0"/>
              <a:t> </a:t>
            </a:r>
            <a:r>
              <a:rPr lang="en-US" sz="1400" dirty="0" err="1"/>
              <a:t>kalimat</a:t>
            </a:r>
            <a:r>
              <a:rPr lang="en-US" sz="1400" dirty="0"/>
              <a:t> </a:t>
            </a:r>
            <a:r>
              <a:rPr lang="en-US" sz="1400" dirty="0" err="1"/>
              <a:t>untuk</a:t>
            </a:r>
            <a:r>
              <a:rPr lang="en-US" sz="1400" dirty="0"/>
              <a:t> </a:t>
            </a:r>
            <a:r>
              <a:rPr lang="en-US" sz="1400" dirty="0" err="1"/>
              <a:t>memverifiasi</a:t>
            </a:r>
            <a:r>
              <a:rPr lang="en-US" sz="1400" dirty="0"/>
              <a:t> </a:t>
            </a:r>
            <a:r>
              <a:rPr lang="en-US" sz="1400" dirty="0" err="1"/>
              <a:t>akun</a:t>
            </a:r>
            <a:endParaRPr lang="en-US" sz="1400" dirty="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37437B-D75C-A941-548A-C0B0635F063E}"/>
              </a:ext>
            </a:extLst>
          </p:cNvPr>
          <p:cNvPicPr>
            <a:picLocks noGrp="1" noChangeAspect="1"/>
          </p:cNvPicPr>
          <p:nvPr>
            <p:ph idx="1"/>
          </p:nvPr>
        </p:nvPicPr>
        <p:blipFill rotWithShape="1">
          <a:blip r:embed="rId4"/>
          <a:srcRect t="12231"/>
          <a:stretch/>
        </p:blipFill>
        <p:spPr>
          <a:xfrm>
            <a:off x="4618374" y="1226728"/>
            <a:ext cx="6282919" cy="3416993"/>
          </a:xfrm>
          <a:prstGeom prst="rect">
            <a:avLst/>
          </a:prstGeom>
        </p:spPr>
      </p:pic>
    </p:spTree>
    <p:extLst>
      <p:ext uri="{BB962C8B-B14F-4D97-AF65-F5344CB8AC3E}">
        <p14:creationId xmlns:p14="http://schemas.microsoft.com/office/powerpoint/2010/main" val="194877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2108A5-CE2C-4966-B863-66581E6E4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34DF22E0-9870-4CBF-AA3A-D710A9D8D9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4348DA73-B56C-4BAB-9988-C048297EF4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415816-B5B6-8E23-CF25-B4C497F8E6C6}"/>
              </a:ext>
            </a:extLst>
          </p:cNvPr>
          <p:cNvSpPr>
            <a:spLocks noGrp="1"/>
          </p:cNvSpPr>
          <p:nvPr>
            <p:ph type="title"/>
          </p:nvPr>
        </p:nvSpPr>
        <p:spPr>
          <a:xfrm>
            <a:off x="661251" y="1474970"/>
            <a:ext cx="2821967" cy="3144914"/>
          </a:xfrm>
        </p:spPr>
        <p:txBody>
          <a:bodyPr vert="horz" lIns="91440" tIns="45720" rIns="91440" bIns="45720" rtlCol="0" anchor="ctr">
            <a:normAutofit/>
          </a:bodyPr>
          <a:lstStyle/>
          <a:p>
            <a:r>
              <a:rPr lang="en-US" sz="1400" dirty="0" err="1"/>
              <a:t>Setelah</a:t>
            </a:r>
            <a:r>
              <a:rPr lang="en-US" sz="1400" dirty="0"/>
              <a:t> </a:t>
            </a:r>
            <a:r>
              <a:rPr lang="en-US" sz="1400" dirty="0" err="1"/>
              <a:t>melewati</a:t>
            </a:r>
            <a:r>
              <a:rPr lang="en-US" sz="1400" dirty="0"/>
              <a:t> </a:t>
            </a:r>
            <a:r>
              <a:rPr lang="en-US" sz="1400" dirty="0" err="1"/>
              <a:t>beberapa</a:t>
            </a:r>
            <a:r>
              <a:rPr lang="en-US" sz="1400" dirty="0"/>
              <a:t> </a:t>
            </a:r>
            <a:r>
              <a:rPr lang="en-US" sz="1400" dirty="0" err="1"/>
              <a:t>verifikasi</a:t>
            </a:r>
            <a:r>
              <a:rPr lang="en-US" sz="1400" dirty="0"/>
              <a:t> </a:t>
            </a:r>
            <a:r>
              <a:rPr lang="en-US" sz="1400" dirty="0" err="1"/>
              <a:t>akun</a:t>
            </a:r>
            <a:r>
              <a:rPr lang="en-US" sz="1400" dirty="0"/>
              <a:t> </a:t>
            </a:r>
            <a:r>
              <a:rPr lang="en-US" sz="1400" dirty="0" err="1"/>
              <a:t>metamask</a:t>
            </a:r>
            <a:r>
              <a:rPr lang="en-US" sz="1400" dirty="0"/>
              <a:t> </a:t>
            </a:r>
            <a:r>
              <a:rPr lang="en-US" sz="1400" dirty="0" err="1"/>
              <a:t>maka</a:t>
            </a:r>
            <a:r>
              <a:rPr lang="en-US" sz="1400" dirty="0"/>
              <a:t> </a:t>
            </a:r>
            <a:r>
              <a:rPr lang="en-US" sz="1400" dirty="0" err="1"/>
              <a:t>kita</a:t>
            </a:r>
            <a:r>
              <a:rPr lang="en-US" sz="1400" dirty="0"/>
              <a:t> </a:t>
            </a:r>
            <a:r>
              <a:rPr lang="en-US" sz="1400" dirty="0" err="1"/>
              <a:t>akan</a:t>
            </a:r>
            <a:r>
              <a:rPr lang="en-US" sz="1400" dirty="0"/>
              <a:t> </a:t>
            </a:r>
            <a:r>
              <a:rPr lang="en-US" sz="1400" dirty="0" err="1"/>
              <a:t>memiliki</a:t>
            </a:r>
            <a:r>
              <a:rPr lang="en-US" sz="1400" dirty="0"/>
              <a:t> </a:t>
            </a:r>
            <a:r>
              <a:rPr lang="en-US" sz="1400" dirty="0" err="1"/>
              <a:t>akun</a:t>
            </a:r>
            <a:r>
              <a:rPr lang="en-US" sz="1400" dirty="0"/>
              <a:t> </a:t>
            </a:r>
            <a:r>
              <a:rPr lang="en-US" sz="1400" dirty="0" err="1"/>
              <a:t>baru</a:t>
            </a:r>
            <a:endParaRPr lang="en-US" sz="1400" dirty="0"/>
          </a:p>
        </p:txBody>
      </p:sp>
      <p:grpSp>
        <p:nvGrpSpPr>
          <p:cNvPr id="16" name="Group 15">
            <a:extLst>
              <a:ext uri="{FF2B5EF4-FFF2-40B4-BE49-F238E27FC236}">
                <a16:creationId xmlns:a16="http://schemas.microsoft.com/office/drawing/2014/main" id="{A030695F-0E8E-4F69-B37A-CE03576941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A62A6FA0-70FF-4F15-8E7B-F11ACE219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D33F68-4D69-490D-8818-8E439F7C8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 email&#10;&#10;Description automatically generated">
            <a:extLst>
              <a:ext uri="{FF2B5EF4-FFF2-40B4-BE49-F238E27FC236}">
                <a16:creationId xmlns:a16="http://schemas.microsoft.com/office/drawing/2014/main" id="{42731677-5128-F289-8D45-0E5CE1649771}"/>
              </a:ext>
            </a:extLst>
          </p:cNvPr>
          <p:cNvPicPr>
            <a:picLocks noGrp="1" noChangeAspect="1"/>
          </p:cNvPicPr>
          <p:nvPr>
            <p:ph idx="1"/>
          </p:nvPr>
        </p:nvPicPr>
        <p:blipFill rotWithShape="1">
          <a:blip r:embed="rId4"/>
          <a:srcRect t="12774"/>
          <a:stretch/>
        </p:blipFill>
        <p:spPr>
          <a:xfrm>
            <a:off x="4618374" y="1226728"/>
            <a:ext cx="6282919" cy="3330603"/>
          </a:xfrm>
          <a:prstGeom prst="rect">
            <a:avLst/>
          </a:prstGeom>
        </p:spPr>
      </p:pic>
    </p:spTree>
    <p:extLst>
      <p:ext uri="{BB962C8B-B14F-4D97-AF65-F5344CB8AC3E}">
        <p14:creationId xmlns:p14="http://schemas.microsoft.com/office/powerpoint/2010/main" val="3701075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4" name="Straight Connector 1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B0F7090-3018-1D98-CBE3-4A79D73CB09F}"/>
              </a:ext>
            </a:extLst>
          </p:cNvPr>
          <p:cNvSpPr>
            <a:spLocks noGrp="1"/>
          </p:cNvSpPr>
          <p:nvPr>
            <p:ph type="title"/>
          </p:nvPr>
        </p:nvSpPr>
        <p:spPr>
          <a:xfrm>
            <a:off x="659301" y="1474968"/>
            <a:ext cx="2823919" cy="1959037"/>
          </a:xfrm>
        </p:spPr>
        <p:txBody>
          <a:bodyPr vert="horz" lIns="91440" tIns="45720" rIns="91440" bIns="0" rtlCol="0" anchor="b">
            <a:normAutofit/>
          </a:bodyPr>
          <a:lstStyle/>
          <a:p>
            <a:endParaRPr lang="en-US" sz="3600"/>
          </a:p>
        </p:txBody>
      </p:sp>
      <p:grpSp>
        <p:nvGrpSpPr>
          <p:cNvPr id="16" name="Group 1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DBF253-D4A3-4F13-168F-DF4177D01C6C}"/>
              </a:ext>
            </a:extLst>
          </p:cNvPr>
          <p:cNvPicPr>
            <a:picLocks noGrp="1" noChangeAspect="1"/>
          </p:cNvPicPr>
          <p:nvPr>
            <p:ph idx="1"/>
          </p:nvPr>
        </p:nvPicPr>
        <p:blipFill rotWithShape="1">
          <a:blip r:embed="rId4"/>
          <a:srcRect l="42" t="11634"/>
          <a:stretch/>
        </p:blipFill>
        <p:spPr>
          <a:xfrm>
            <a:off x="4620986" y="1110343"/>
            <a:ext cx="6280307" cy="3855377"/>
          </a:xfrm>
          <a:prstGeom prst="rect">
            <a:avLst/>
          </a:prstGeom>
        </p:spPr>
      </p:pic>
    </p:spTree>
    <p:extLst>
      <p:ext uri="{BB962C8B-B14F-4D97-AF65-F5344CB8AC3E}">
        <p14:creationId xmlns:p14="http://schemas.microsoft.com/office/powerpoint/2010/main" val="393640421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1022</TotalTime>
  <Words>419</Words>
  <Application>Microsoft Office PowerPoint</Application>
  <PresentationFormat>Widescreen</PresentationFormat>
  <Paragraphs>15</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Rockwell</vt:lpstr>
      <vt:lpstr>Gallery</vt:lpstr>
      <vt:lpstr>What Is Blockchain?</vt:lpstr>
      <vt:lpstr>Bitcoin</vt:lpstr>
      <vt:lpstr>PowerPoint Presentation</vt:lpstr>
      <vt:lpstr>PowerPoint Presentation</vt:lpstr>
      <vt:lpstr>PowerPoint Presentation</vt:lpstr>
      <vt:lpstr>Kita akan membuat meta mask baru. </vt:lpstr>
      <vt:lpstr>Susun menjadi sebuah kalimat untuk memverifiasi akun</vt:lpstr>
      <vt:lpstr>Setelah melewati beberapa verifikasi akun metamask maka kita akan memiliki akun baru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Blockchain?</dc:title>
  <dc:creator>SHELY BELINDA BR GINTING</dc:creator>
  <cp:lastModifiedBy>SHELY BELINDA BR GINTING</cp:lastModifiedBy>
  <cp:revision>4</cp:revision>
  <dcterms:created xsi:type="dcterms:W3CDTF">2022-07-06T08:54:50Z</dcterms:created>
  <dcterms:modified xsi:type="dcterms:W3CDTF">2022-07-09T13:41:24Z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